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58400" cy="10058400"/>
  <p:notesSz cx="10058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96" y="7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98775236" TargetMode="External"/><Relationship Id="rId4" Type="http://schemas.openxmlformats.org/officeDocument/2006/relationships/hyperlink" Target="https://player.vimeo.com/video/198782932" TargetMode="External"/><Relationship Id="rId5" Type="http://schemas.openxmlformats.org/officeDocument/2006/relationships/hyperlink" Target="https://player.vimeo.com/video/248992265" TargetMode="External"/><Relationship Id="rId6" Type="http://schemas.openxmlformats.org/officeDocument/2006/relationships/hyperlink" Target="https://player.vimeo.com/video/248991156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layer.vimeo.com/video/19877627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layer.vimeo.com/video/198782932" TargetMode="Externa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layer.vimeo.com/video/248992265" TargetMode="Externa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layer.vimeo.com/video/248991156" TargetMode="Externa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layer.vimeo.com/video/198776272" TargetMode="Externa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layer.vimeo.com/video/198775236" TargetMode="Externa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41400" y="302564"/>
            <a:ext cx="6975600" cy="9184771"/>
            <a:chOff x="443155" y="302564"/>
            <a:chExt cx="6975600" cy="9184771"/>
          </a:xfrm>
        </p:grpSpPr>
        <p:sp>
          <p:nvSpPr>
            <p:cNvPr id="2" name="object 2"/>
            <p:cNvSpPr txBox="1"/>
            <p:nvPr/>
          </p:nvSpPr>
          <p:spPr>
            <a:xfrm>
              <a:off x="1869109" y="302564"/>
              <a:ext cx="403161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Arial"/>
                  <a:cs typeface="Arial"/>
                </a:rPr>
                <a:t>Jordan Krutsch Personal Artwork Image Reference</a:t>
              </a:r>
              <a:r>
                <a:rPr sz="1200" b="1" spc="-110" dirty="0">
                  <a:latin typeface="Arial"/>
                  <a:cs typeface="Arial"/>
                </a:rPr>
                <a:t> </a:t>
              </a:r>
              <a:r>
                <a:rPr sz="1200" b="1" dirty="0">
                  <a:latin typeface="Arial"/>
                  <a:cs typeface="Arial"/>
                </a:rPr>
                <a:t>List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443155" y="659181"/>
              <a:ext cx="2216785" cy="46799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04800" marR="5080" indent="-292100">
                <a:lnSpc>
                  <a:spcPct val="101099"/>
                </a:lnSpc>
                <a:spcBef>
                  <a:spcPts val="120"/>
                </a:spcBef>
              </a:pPr>
              <a:r>
                <a:rPr sz="950" spc="15" dirty="0">
                  <a:latin typeface="Arial"/>
                  <a:cs typeface="Arial"/>
                </a:rPr>
                <a:t>01. </a:t>
              </a:r>
              <a:r>
                <a:rPr sz="950" i="1" spc="30" dirty="0">
                  <a:latin typeface="Arial"/>
                  <a:cs typeface="Arial"/>
                </a:rPr>
                <a:t>ABSENT </a:t>
              </a:r>
              <a:r>
                <a:rPr sz="950" spc="15" dirty="0">
                  <a:latin typeface="Arial"/>
                  <a:cs typeface="Arial"/>
                </a:rPr>
                <a:t>[installation view]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2016  Mixed</a:t>
              </a:r>
              <a:r>
                <a:rPr sz="950" spc="1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Media</a:t>
              </a:r>
              <a:endParaRPr sz="950" dirty="0">
                <a:latin typeface="Arial"/>
                <a:cs typeface="Arial"/>
              </a:endParaRPr>
            </a:p>
            <a:p>
              <a:pPr marL="304800">
                <a:lnSpc>
                  <a:spcPct val="100000"/>
                </a:lnSpc>
                <a:spcBef>
                  <a:spcPts val="10"/>
                </a:spcBef>
              </a:pPr>
              <a:r>
                <a:rPr sz="950" spc="20" dirty="0">
                  <a:latin typeface="Arial"/>
                  <a:cs typeface="Arial"/>
                </a:rPr>
                <a:t>Dimensions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443155" y="1244396"/>
              <a:ext cx="2364740" cy="61468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50" spc="15" dirty="0">
                  <a:latin typeface="Arial"/>
                  <a:cs typeface="Arial"/>
                </a:rPr>
                <a:t>02. </a:t>
              </a:r>
              <a:r>
                <a:rPr sz="950" i="1" spc="20" dirty="0">
                  <a:latin typeface="Arial"/>
                  <a:cs typeface="Arial"/>
                </a:rPr>
                <a:t>Drawbot 001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7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2016</a:t>
              </a:r>
              <a:endParaRPr sz="950">
                <a:latin typeface="Arial"/>
                <a:cs typeface="Arial"/>
              </a:endParaRPr>
            </a:p>
            <a:p>
              <a:pPr marL="304800" marR="5080">
                <a:lnSpc>
                  <a:spcPct val="101099"/>
                </a:lnSpc>
              </a:pPr>
              <a:r>
                <a:rPr sz="950" spc="20" dirty="0">
                  <a:latin typeface="Arial"/>
                  <a:cs typeface="Arial"/>
                </a:rPr>
                <a:t>repurposed microprocessor, </a:t>
              </a:r>
              <a:r>
                <a:rPr sz="950" spc="15" dirty="0">
                  <a:latin typeface="Arial"/>
                  <a:cs typeface="Arial"/>
                </a:rPr>
                <a:t>pencils,  </a:t>
              </a:r>
              <a:r>
                <a:rPr sz="950" spc="20" dirty="0">
                  <a:latin typeface="Arial"/>
                  <a:cs typeface="Arial"/>
                </a:rPr>
                <a:t>foam, </a:t>
              </a:r>
              <a:r>
                <a:rPr sz="950" spc="15" dirty="0">
                  <a:latin typeface="Arial"/>
                  <a:cs typeface="Arial"/>
                </a:rPr>
                <a:t>wire, glue, plastic </a:t>
              </a:r>
              <a:r>
                <a:rPr sz="950" spc="20" dirty="0">
                  <a:latin typeface="Arial"/>
                  <a:cs typeface="Arial"/>
                </a:rPr>
                <a:t>ware  Dimensions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443155" y="1972869"/>
              <a:ext cx="2703830" cy="46799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04800" marR="825500" indent="-292100">
                <a:lnSpc>
                  <a:spcPct val="101099"/>
                </a:lnSpc>
                <a:spcBef>
                  <a:spcPts val="120"/>
                </a:spcBef>
              </a:pPr>
              <a:r>
                <a:rPr sz="950" spc="15" dirty="0">
                  <a:latin typeface="Arial"/>
                  <a:cs typeface="Arial"/>
                </a:rPr>
                <a:t>03. </a:t>
              </a:r>
              <a:r>
                <a:rPr sz="950" i="1" spc="30" dirty="0">
                  <a:latin typeface="Arial"/>
                  <a:cs typeface="Arial"/>
                </a:rPr>
                <a:t>ABSENT </a:t>
              </a:r>
              <a:r>
                <a:rPr sz="950" i="1" spc="15" dirty="0">
                  <a:latin typeface="Arial"/>
                  <a:cs typeface="Arial"/>
                </a:rPr>
                <a:t>Installation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2016  Video Documentation</a:t>
              </a:r>
              <a:r>
                <a:rPr sz="950" spc="-30" dirty="0">
                  <a:latin typeface="Arial"/>
                  <a:cs typeface="Arial"/>
                </a:rPr>
                <a:t> </a:t>
              </a:r>
              <a:r>
                <a:rPr sz="950" spc="15" dirty="0">
                  <a:latin typeface="Arial"/>
                  <a:cs typeface="Arial"/>
                </a:rPr>
                <a:t>(Link)</a:t>
              </a:r>
              <a:endParaRPr sz="950" dirty="0">
                <a:latin typeface="Arial"/>
                <a:cs typeface="Arial"/>
              </a:endParaRPr>
            </a:p>
            <a:p>
              <a:pPr marL="304800">
                <a:lnSpc>
                  <a:spcPct val="100000"/>
                </a:lnSpc>
                <a:spcBef>
                  <a:spcPts val="10"/>
                </a:spcBef>
              </a:pPr>
              <a:r>
                <a:rPr sz="950" u="sng" spc="1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  <a:hlinkClick r:id="rId2"/>
                </a:rPr>
                <a:t>https://player.vimeo.com/video/198776272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43155" y="2558084"/>
              <a:ext cx="2781935" cy="46799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04800" marR="5080" indent="-292100">
                <a:lnSpc>
                  <a:spcPct val="101099"/>
                </a:lnSpc>
                <a:spcBef>
                  <a:spcPts val="120"/>
                </a:spcBef>
              </a:pPr>
              <a:r>
                <a:rPr sz="950" spc="15" dirty="0">
                  <a:latin typeface="Arial"/>
                  <a:cs typeface="Arial"/>
                </a:rPr>
                <a:t>04. </a:t>
              </a:r>
              <a:r>
                <a:rPr sz="950" i="1" spc="20" dirty="0">
                  <a:latin typeface="Arial"/>
                  <a:cs typeface="Arial"/>
                </a:rPr>
                <a:t>Drawings </a:t>
              </a:r>
              <a:r>
                <a:rPr sz="950" i="1" spc="15" dirty="0">
                  <a:latin typeface="Arial"/>
                  <a:cs typeface="Arial"/>
                </a:rPr>
                <a:t>from </a:t>
              </a:r>
              <a:r>
                <a:rPr sz="950" i="1" spc="20" dirty="0">
                  <a:latin typeface="Arial"/>
                  <a:cs typeface="Arial"/>
                </a:rPr>
                <a:t>ABSENT[10.12.2016]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2016  mdf </a:t>
              </a:r>
              <a:r>
                <a:rPr sz="950" spc="15" dirty="0">
                  <a:latin typeface="Arial"/>
                  <a:cs typeface="Arial"/>
                </a:rPr>
                <a:t>frames, </a:t>
              </a:r>
              <a:r>
                <a:rPr sz="950" spc="20" dirty="0">
                  <a:latin typeface="Arial"/>
                  <a:cs typeface="Arial"/>
                </a:rPr>
                <a:t>prepared </a:t>
              </a:r>
              <a:r>
                <a:rPr sz="950" spc="15" dirty="0">
                  <a:latin typeface="Arial"/>
                  <a:cs typeface="Arial"/>
                </a:rPr>
                <a:t>hardboard, graphite  8’ x 2’ x 1.5”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43155" y="3143300"/>
              <a:ext cx="3444240" cy="904240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298450" marR="5080" indent="-285750">
                <a:lnSpc>
                  <a:spcPct val="100499"/>
                </a:lnSpc>
                <a:spcBef>
                  <a:spcPts val="125"/>
                </a:spcBef>
              </a:pPr>
              <a:r>
                <a:rPr sz="950" spc="15" dirty="0">
                  <a:latin typeface="Arial"/>
                  <a:cs typeface="Arial"/>
                </a:rPr>
                <a:t>05. </a:t>
              </a:r>
              <a:r>
                <a:rPr sz="950" i="1" spc="5" dirty="0">
                  <a:latin typeface="Arial"/>
                  <a:cs typeface="Arial"/>
                </a:rPr>
                <a:t>I </a:t>
              </a:r>
              <a:r>
                <a:rPr sz="950" i="1" spc="20" dirty="0">
                  <a:latin typeface="Arial"/>
                  <a:cs typeface="Arial"/>
                </a:rPr>
                <a:t>do </a:t>
              </a:r>
              <a:r>
                <a:rPr sz="950" i="1" spc="15" dirty="0">
                  <a:latin typeface="Arial"/>
                  <a:cs typeface="Arial"/>
                </a:rPr>
                <a:t>not leak, navigator; </a:t>
              </a:r>
              <a:r>
                <a:rPr sz="950" i="1" spc="25" dirty="0">
                  <a:latin typeface="Arial"/>
                  <a:cs typeface="Arial"/>
                </a:rPr>
                <a:t>You </a:t>
              </a:r>
              <a:r>
                <a:rPr sz="950" i="1" spc="15" dirty="0">
                  <a:latin typeface="Arial"/>
                  <a:cs typeface="Arial"/>
                </a:rPr>
                <a:t>leak (iteration #2)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2017  plywood, </a:t>
              </a:r>
              <a:r>
                <a:rPr sz="950" spc="15" dirty="0">
                  <a:latin typeface="Arial"/>
                  <a:cs typeface="Arial"/>
                </a:rPr>
                <a:t>electric </a:t>
              </a:r>
              <a:r>
                <a:rPr sz="950" spc="20" dirty="0">
                  <a:latin typeface="Arial"/>
                  <a:cs typeface="Arial"/>
                </a:rPr>
                <a:t>motors, </a:t>
              </a:r>
              <a:r>
                <a:rPr sz="950" spc="25" dirty="0">
                  <a:latin typeface="Arial"/>
                  <a:cs typeface="Arial"/>
                </a:rPr>
                <a:t>™Salad </a:t>
              </a:r>
              <a:r>
                <a:rPr sz="950" spc="20" dirty="0">
                  <a:latin typeface="Arial"/>
                  <a:cs typeface="Arial"/>
                </a:rPr>
                <a:t>Shooter, foam </a:t>
              </a:r>
              <a:r>
                <a:rPr sz="950" spc="15" dirty="0">
                  <a:latin typeface="Arial"/>
                  <a:cs typeface="Arial"/>
                </a:rPr>
                <a:t>rollers,  ink, </a:t>
              </a:r>
              <a:r>
                <a:rPr sz="950" spc="20" dirty="0">
                  <a:latin typeface="Arial"/>
                  <a:cs typeface="Arial"/>
                </a:rPr>
                <a:t>paper, </a:t>
              </a:r>
              <a:r>
                <a:rPr sz="950" spc="15" dirty="0">
                  <a:latin typeface="Arial"/>
                  <a:cs typeface="Arial"/>
                </a:rPr>
                <a:t>extension </a:t>
              </a:r>
              <a:r>
                <a:rPr sz="950" spc="20" dirty="0">
                  <a:latin typeface="Arial"/>
                  <a:cs typeface="Arial"/>
                </a:rPr>
                <a:t>cords, </a:t>
              </a:r>
              <a:r>
                <a:rPr sz="950" spc="15" dirty="0">
                  <a:latin typeface="Arial"/>
                  <a:cs typeface="Arial"/>
                </a:rPr>
                <a:t>belts, </a:t>
              </a:r>
              <a:r>
                <a:rPr sz="950" spc="20" dirty="0">
                  <a:latin typeface="Arial"/>
                  <a:cs typeface="Arial"/>
                </a:rPr>
                <a:t>motion sensor </a:t>
              </a:r>
              <a:r>
                <a:rPr sz="950" spc="15" dirty="0">
                  <a:latin typeface="Arial"/>
                  <a:cs typeface="Arial"/>
                </a:rPr>
                <a:t>lights,  button, </a:t>
              </a:r>
              <a:r>
                <a:rPr sz="950" spc="20" dirty="0">
                  <a:latin typeface="Arial"/>
                  <a:cs typeface="Arial"/>
                </a:rPr>
                <a:t>brushes, mechanics, hardware, </a:t>
              </a:r>
              <a:r>
                <a:rPr sz="950" spc="15" dirty="0">
                  <a:latin typeface="Arial"/>
                  <a:cs typeface="Arial"/>
                </a:rPr>
                <a:t>wires, things  </a:t>
              </a:r>
              <a:r>
                <a:rPr sz="950" spc="20" dirty="0">
                  <a:latin typeface="Arial"/>
                  <a:cs typeface="Arial"/>
                </a:rPr>
                <a:t>happening,</a:t>
              </a:r>
              <a:r>
                <a:rPr sz="950" spc="10" dirty="0">
                  <a:latin typeface="Arial"/>
                  <a:cs typeface="Arial"/>
                </a:rPr>
                <a:t> </a:t>
              </a:r>
              <a:r>
                <a:rPr sz="950" spc="15" dirty="0">
                  <a:latin typeface="Arial"/>
                  <a:cs typeface="Arial"/>
                </a:rPr>
                <a:t>participant</a:t>
              </a:r>
              <a:endParaRPr sz="950">
                <a:latin typeface="Arial"/>
                <a:cs typeface="Arial"/>
              </a:endParaRPr>
            </a:p>
            <a:p>
              <a:pPr marL="298450">
                <a:lnSpc>
                  <a:spcPct val="100000"/>
                </a:lnSpc>
                <a:spcBef>
                  <a:spcPts val="15"/>
                </a:spcBef>
              </a:pPr>
              <a:r>
                <a:rPr sz="950" spc="20" dirty="0">
                  <a:latin typeface="Arial"/>
                  <a:cs typeface="Arial"/>
                </a:rPr>
                <a:t>Dimensions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43155" y="4164380"/>
              <a:ext cx="3275965" cy="46799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04800" marR="5080" indent="-292100">
                <a:lnSpc>
                  <a:spcPct val="101099"/>
                </a:lnSpc>
                <a:spcBef>
                  <a:spcPts val="120"/>
                </a:spcBef>
              </a:pPr>
              <a:r>
                <a:rPr sz="950" spc="15" dirty="0">
                  <a:latin typeface="Arial"/>
                  <a:cs typeface="Arial"/>
                </a:rPr>
                <a:t>06. </a:t>
              </a:r>
              <a:r>
                <a:rPr sz="950" i="1" spc="5" dirty="0">
                  <a:latin typeface="Arial"/>
                  <a:cs typeface="Arial"/>
                </a:rPr>
                <a:t>I </a:t>
              </a:r>
              <a:r>
                <a:rPr sz="950" i="1" spc="20" dirty="0">
                  <a:latin typeface="Arial"/>
                  <a:cs typeface="Arial"/>
                </a:rPr>
                <a:t>do no </a:t>
              </a:r>
              <a:r>
                <a:rPr sz="950" i="1" spc="15" dirty="0">
                  <a:latin typeface="Arial"/>
                  <a:cs typeface="Arial"/>
                </a:rPr>
                <a:t>leak, navigator; </a:t>
              </a:r>
              <a:r>
                <a:rPr sz="950" i="1" spc="25" dirty="0">
                  <a:latin typeface="Arial"/>
                  <a:cs typeface="Arial"/>
                </a:rPr>
                <a:t>You </a:t>
              </a:r>
              <a:r>
                <a:rPr sz="950" i="1" spc="15" dirty="0">
                  <a:latin typeface="Arial"/>
                  <a:cs typeface="Arial"/>
                </a:rPr>
                <a:t>leak (iteration #1)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2016  Video Documentation </a:t>
              </a:r>
              <a:r>
                <a:rPr sz="950" spc="15" dirty="0">
                  <a:latin typeface="Arial"/>
                  <a:cs typeface="Arial"/>
                </a:rPr>
                <a:t>(Link) </a:t>
              </a:r>
              <a:r>
                <a:rPr sz="950" u="sng" spc="1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950" u="sng" spc="1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  <a:hlinkClick r:id="rId3"/>
                </a:rPr>
                <a:t>https://player.vimeo.com/video/198775236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43155" y="4749596"/>
              <a:ext cx="3240405" cy="61150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50" spc="15" dirty="0">
                  <a:latin typeface="Arial"/>
                  <a:cs typeface="Arial"/>
                </a:rPr>
                <a:t>07. </a:t>
              </a:r>
              <a:r>
                <a:rPr sz="950" i="1" spc="20" dirty="0">
                  <a:latin typeface="Arial"/>
                  <a:cs typeface="Arial"/>
                </a:rPr>
                <a:t>A waste </a:t>
              </a:r>
              <a:r>
                <a:rPr sz="950" i="1" spc="15" dirty="0">
                  <a:latin typeface="Arial"/>
                  <a:cs typeface="Arial"/>
                </a:rPr>
                <a:t>of time </a:t>
              </a:r>
              <a:r>
                <a:rPr sz="950" i="1" spc="20" dirty="0">
                  <a:latin typeface="Arial"/>
                  <a:cs typeface="Arial"/>
                </a:rPr>
                <a:t>and energy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90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2016</a:t>
              </a:r>
              <a:endParaRPr sz="950" dirty="0">
                <a:latin typeface="Arial"/>
                <a:cs typeface="Arial"/>
              </a:endParaRPr>
            </a:p>
            <a:p>
              <a:pPr marL="304800" marR="5080">
                <a:lnSpc>
                  <a:spcPts val="1130"/>
                </a:lnSpc>
                <a:spcBef>
                  <a:spcPts val="60"/>
                </a:spcBef>
              </a:pPr>
              <a:r>
                <a:rPr sz="950" spc="15" dirty="0">
                  <a:latin typeface="Arial"/>
                  <a:cs typeface="Arial"/>
                </a:rPr>
                <a:t>rheostat, </a:t>
              </a:r>
              <a:r>
                <a:rPr sz="950" spc="20" dirty="0">
                  <a:latin typeface="Arial"/>
                  <a:cs typeface="Arial"/>
                </a:rPr>
                <a:t>found </a:t>
              </a:r>
              <a:r>
                <a:rPr sz="950" spc="15" dirty="0">
                  <a:latin typeface="Arial"/>
                  <a:cs typeface="Arial"/>
                </a:rPr>
                <a:t>d.c. </a:t>
              </a:r>
              <a:r>
                <a:rPr sz="950" spc="20" dirty="0">
                  <a:latin typeface="Arial"/>
                  <a:cs typeface="Arial"/>
                </a:rPr>
                <a:t>motor, </a:t>
              </a:r>
              <a:r>
                <a:rPr sz="950" spc="25" dirty="0">
                  <a:latin typeface="Arial"/>
                  <a:cs typeface="Arial"/>
                </a:rPr>
                <a:t>™Sears Kenmore </a:t>
              </a:r>
              <a:r>
                <a:rPr sz="950" spc="20" dirty="0">
                  <a:latin typeface="Arial"/>
                  <a:cs typeface="Arial"/>
                </a:rPr>
                <a:t>motor,  </a:t>
              </a:r>
              <a:r>
                <a:rPr sz="950" spc="15" dirty="0">
                  <a:latin typeface="Arial"/>
                  <a:cs typeface="Arial"/>
                </a:rPr>
                <a:t>clock, </a:t>
              </a:r>
              <a:r>
                <a:rPr sz="950" spc="20" dirty="0">
                  <a:latin typeface="Arial"/>
                  <a:cs typeface="Arial"/>
                </a:rPr>
                <a:t>mdf, hardware,</a:t>
              </a:r>
              <a:r>
                <a:rPr sz="950" spc="5" dirty="0">
                  <a:latin typeface="Arial"/>
                  <a:cs typeface="Arial"/>
                </a:rPr>
                <a:t> </a:t>
              </a:r>
              <a:r>
                <a:rPr sz="950" spc="15" dirty="0">
                  <a:latin typeface="Arial"/>
                  <a:cs typeface="Arial"/>
                </a:rPr>
                <a:t>wires</a:t>
              </a:r>
              <a:endParaRPr sz="950" dirty="0">
                <a:latin typeface="Arial"/>
                <a:cs typeface="Arial"/>
              </a:endParaRPr>
            </a:p>
            <a:p>
              <a:pPr marL="304800">
                <a:lnSpc>
                  <a:spcPts val="1115"/>
                </a:lnSpc>
              </a:pPr>
              <a:r>
                <a:rPr sz="950" spc="20" dirty="0">
                  <a:latin typeface="Arial"/>
                  <a:cs typeface="Arial"/>
                </a:rPr>
                <a:t>Dimensions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43155" y="5478068"/>
              <a:ext cx="3092450" cy="76073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50" spc="15" dirty="0">
                  <a:latin typeface="Arial"/>
                  <a:cs typeface="Arial"/>
                </a:rPr>
                <a:t>08. </a:t>
              </a:r>
              <a:r>
                <a:rPr sz="950" i="1" spc="20" dirty="0">
                  <a:latin typeface="Arial"/>
                  <a:cs typeface="Arial"/>
                </a:rPr>
                <a:t>Charcoal </a:t>
              </a:r>
              <a:r>
                <a:rPr sz="950" i="1" spc="15" dirty="0">
                  <a:latin typeface="Arial"/>
                  <a:cs typeface="Arial"/>
                </a:rPr>
                <a:t>delivery device </a:t>
              </a:r>
              <a:r>
                <a:rPr sz="950" i="1" spc="20" dirty="0">
                  <a:latin typeface="Arial"/>
                  <a:cs typeface="Arial"/>
                </a:rPr>
                <a:t>#1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9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2016</a:t>
              </a:r>
              <a:endParaRPr sz="950" dirty="0">
                <a:latin typeface="Arial"/>
                <a:cs typeface="Arial"/>
              </a:endParaRPr>
            </a:p>
            <a:p>
              <a:pPr marL="304800" marR="5080">
                <a:lnSpc>
                  <a:spcPct val="101099"/>
                </a:lnSpc>
              </a:pPr>
              <a:r>
                <a:rPr sz="950" spc="20" dirty="0">
                  <a:latin typeface="Arial"/>
                  <a:cs typeface="Arial"/>
                </a:rPr>
                <a:t>wood, ™Cuisinart </a:t>
              </a:r>
              <a:r>
                <a:rPr sz="950" spc="15" dirty="0">
                  <a:latin typeface="Arial"/>
                  <a:cs typeface="Arial"/>
                </a:rPr>
                <a:t>electric carving knife, </a:t>
              </a:r>
              <a:r>
                <a:rPr sz="950" spc="20" dirty="0">
                  <a:latin typeface="Arial"/>
                  <a:cs typeface="Arial"/>
                </a:rPr>
                <a:t>cast </a:t>
              </a:r>
              <a:r>
                <a:rPr sz="950" spc="15" dirty="0">
                  <a:latin typeface="Arial"/>
                  <a:cs typeface="Arial"/>
                </a:rPr>
                <a:t>iron,  casters, string, </a:t>
              </a:r>
              <a:r>
                <a:rPr sz="950" spc="20" dirty="0">
                  <a:latin typeface="Arial"/>
                  <a:cs typeface="Arial"/>
                </a:rPr>
                <a:t>rubber hose </a:t>
              </a:r>
              <a:r>
                <a:rPr sz="950" spc="10" dirty="0">
                  <a:latin typeface="Arial"/>
                  <a:cs typeface="Arial"/>
                </a:rPr>
                <a:t>fitting, </a:t>
              </a:r>
              <a:r>
                <a:rPr sz="950" spc="20" dirty="0">
                  <a:latin typeface="Arial"/>
                  <a:cs typeface="Arial"/>
                </a:rPr>
                <a:t>cheese </a:t>
              </a:r>
              <a:r>
                <a:rPr sz="950" spc="15" dirty="0">
                  <a:latin typeface="Arial"/>
                  <a:cs typeface="Arial"/>
                </a:rPr>
                <a:t>cloth,  charcoal, extension </a:t>
              </a:r>
              <a:r>
                <a:rPr sz="950" spc="20" dirty="0">
                  <a:latin typeface="Arial"/>
                  <a:cs typeface="Arial"/>
                </a:rPr>
                <a:t>cords</a:t>
              </a:r>
              <a:endParaRPr sz="950" dirty="0">
                <a:latin typeface="Arial"/>
                <a:cs typeface="Arial"/>
              </a:endParaRPr>
            </a:p>
            <a:p>
              <a:pPr marL="304800">
                <a:lnSpc>
                  <a:spcPct val="100000"/>
                </a:lnSpc>
                <a:spcBef>
                  <a:spcPts val="15"/>
                </a:spcBef>
              </a:pPr>
              <a:r>
                <a:rPr sz="950" spc="20" dirty="0">
                  <a:latin typeface="Arial"/>
                  <a:cs typeface="Arial"/>
                </a:rPr>
                <a:t>Dimensions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43155" y="6355892"/>
              <a:ext cx="3430904" cy="3131443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304800" marR="153670" indent="-292100">
                <a:lnSpc>
                  <a:spcPct val="100800"/>
                </a:lnSpc>
                <a:spcBef>
                  <a:spcPts val="125"/>
                </a:spcBef>
              </a:pPr>
              <a:r>
                <a:rPr sz="950" spc="15" dirty="0">
                  <a:latin typeface="Arial"/>
                  <a:cs typeface="Arial"/>
                </a:rPr>
                <a:t>09. </a:t>
              </a:r>
              <a:r>
                <a:rPr sz="950" i="1" spc="25" dirty="0">
                  <a:latin typeface="Arial"/>
                  <a:cs typeface="Arial"/>
                </a:rPr>
                <a:t>You </a:t>
              </a:r>
              <a:r>
                <a:rPr sz="950" i="1" spc="15" dirty="0">
                  <a:latin typeface="Arial"/>
                  <a:cs typeface="Arial"/>
                </a:rPr>
                <a:t>sing, </a:t>
              </a:r>
              <a:r>
                <a:rPr sz="950" i="1" spc="5" dirty="0">
                  <a:latin typeface="Arial"/>
                  <a:cs typeface="Arial"/>
                </a:rPr>
                <a:t>I </a:t>
              </a:r>
              <a:r>
                <a:rPr sz="950" i="1" spc="20" dirty="0">
                  <a:latin typeface="Arial"/>
                  <a:cs typeface="Arial"/>
                </a:rPr>
                <a:t>dance </a:t>
              </a:r>
              <a:r>
                <a:rPr sz="950" i="1" spc="15" dirty="0">
                  <a:latin typeface="Arial"/>
                  <a:cs typeface="Arial"/>
                </a:rPr>
                <a:t>(iteration </a:t>
              </a:r>
              <a:r>
                <a:rPr sz="950" i="1" spc="20" dirty="0">
                  <a:latin typeface="Arial"/>
                  <a:cs typeface="Arial"/>
                </a:rPr>
                <a:t>#2 </a:t>
              </a:r>
              <a:r>
                <a:rPr sz="950" i="1" spc="10" dirty="0">
                  <a:latin typeface="Arial"/>
                  <a:cs typeface="Arial"/>
                </a:rPr>
                <a:t>- </a:t>
              </a:r>
              <a:r>
                <a:rPr sz="950" i="1" spc="20" dirty="0">
                  <a:latin typeface="Arial"/>
                  <a:cs typeface="Arial"/>
                </a:rPr>
                <a:t>Roger </a:t>
              </a:r>
              <a:r>
                <a:rPr sz="950" i="1" spc="15" dirty="0">
                  <a:latin typeface="Arial"/>
                  <a:cs typeface="Arial"/>
                </a:rPr>
                <a:t>Miller)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2017  wood, ™Cuisinart </a:t>
              </a:r>
              <a:r>
                <a:rPr sz="950" spc="15" dirty="0">
                  <a:latin typeface="Arial"/>
                  <a:cs typeface="Arial"/>
                </a:rPr>
                <a:t>electric carving knife, cast iron,  casters, string, </a:t>
              </a:r>
              <a:r>
                <a:rPr sz="950" spc="20" dirty="0">
                  <a:latin typeface="Arial"/>
                  <a:cs typeface="Arial"/>
                </a:rPr>
                <a:t>rubber hose </a:t>
              </a:r>
              <a:r>
                <a:rPr sz="950" spc="10" dirty="0">
                  <a:latin typeface="Arial"/>
                  <a:cs typeface="Arial"/>
                </a:rPr>
                <a:t>fitting, </a:t>
              </a:r>
              <a:r>
                <a:rPr sz="950" spc="20" dirty="0">
                  <a:latin typeface="Arial"/>
                  <a:cs typeface="Arial"/>
                </a:rPr>
                <a:t>cheese </a:t>
              </a:r>
              <a:r>
                <a:rPr sz="950" spc="15" dirty="0">
                  <a:latin typeface="Arial"/>
                  <a:cs typeface="Arial"/>
                </a:rPr>
                <a:t>cloth,  charcoal, extension cords, </a:t>
              </a:r>
              <a:r>
                <a:rPr sz="950" spc="25" dirty="0">
                  <a:latin typeface="Arial"/>
                  <a:cs typeface="Arial"/>
                </a:rPr>
                <a:t>™Sears Kenmore </a:t>
              </a:r>
              <a:r>
                <a:rPr sz="950" spc="15" dirty="0">
                  <a:latin typeface="Arial"/>
                  <a:cs typeface="Arial"/>
                </a:rPr>
                <a:t>motor,  </a:t>
              </a:r>
              <a:r>
                <a:rPr sz="950" spc="20" dirty="0">
                  <a:latin typeface="Arial"/>
                  <a:cs typeface="Arial"/>
                </a:rPr>
                <a:t>cone, karaoke machine, headphones, ‘You </a:t>
              </a:r>
              <a:r>
                <a:rPr sz="950" spc="15" dirty="0">
                  <a:latin typeface="Arial"/>
                  <a:cs typeface="Arial"/>
                </a:rPr>
                <a:t>can’t  rollerskate </a:t>
              </a:r>
              <a:r>
                <a:rPr sz="950" spc="10" dirty="0">
                  <a:latin typeface="Arial"/>
                  <a:cs typeface="Arial"/>
                </a:rPr>
                <a:t>in </a:t>
              </a:r>
              <a:r>
                <a:rPr sz="950" spc="15" dirty="0">
                  <a:latin typeface="Arial"/>
                  <a:cs typeface="Arial"/>
                </a:rPr>
                <a:t>a buffalo herd’ </a:t>
              </a:r>
              <a:r>
                <a:rPr sz="950" spc="20" dirty="0">
                  <a:latin typeface="Arial"/>
                  <a:cs typeface="Arial"/>
                </a:rPr>
                <a:t>and </a:t>
              </a:r>
              <a:r>
                <a:rPr sz="950" spc="15" dirty="0">
                  <a:latin typeface="Arial"/>
                  <a:cs typeface="Arial"/>
                </a:rPr>
                <a:t>‘King of the road’ </a:t>
              </a:r>
              <a:r>
                <a:rPr sz="950" spc="20" dirty="0">
                  <a:latin typeface="Arial"/>
                  <a:cs typeface="Arial"/>
                </a:rPr>
                <a:t>by  Roger </a:t>
              </a:r>
              <a:r>
                <a:rPr sz="950" spc="15" dirty="0">
                  <a:latin typeface="Arial"/>
                  <a:cs typeface="Arial"/>
                </a:rPr>
                <a:t>Miller, various </a:t>
              </a:r>
              <a:r>
                <a:rPr sz="950" spc="20" dirty="0">
                  <a:latin typeface="Arial"/>
                  <a:cs typeface="Arial"/>
                </a:rPr>
                <a:t>hardware, prepared </a:t>
              </a:r>
              <a:r>
                <a:rPr sz="950" spc="15" dirty="0">
                  <a:latin typeface="Arial"/>
                  <a:cs typeface="Arial"/>
                </a:rPr>
                <a:t>surface,  ratchet straps,</a:t>
              </a:r>
              <a:r>
                <a:rPr sz="950" spc="10" dirty="0">
                  <a:latin typeface="Arial"/>
                  <a:cs typeface="Arial"/>
                </a:rPr>
                <a:t> </a:t>
              </a:r>
              <a:r>
                <a:rPr sz="950" spc="15" dirty="0">
                  <a:latin typeface="Arial"/>
                  <a:cs typeface="Arial"/>
                </a:rPr>
                <a:t>participant</a:t>
              </a:r>
              <a:endParaRPr sz="950" dirty="0">
                <a:latin typeface="Arial"/>
                <a:cs typeface="Arial"/>
              </a:endParaRPr>
            </a:p>
            <a:p>
              <a:pPr marL="304800">
                <a:lnSpc>
                  <a:spcPct val="100000"/>
                </a:lnSpc>
                <a:spcBef>
                  <a:spcPts val="10"/>
                </a:spcBef>
              </a:pPr>
              <a:r>
                <a:rPr sz="950" spc="20" dirty="0">
                  <a:latin typeface="Arial"/>
                  <a:cs typeface="Arial"/>
                </a:rPr>
                <a:t>Dimensions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1000" dirty="0">
                <a:latin typeface="Times New Roman"/>
                <a:cs typeface="Times New Roman"/>
              </a:endParaRPr>
            </a:p>
            <a:p>
              <a:pPr marL="304800" indent="-292100">
                <a:lnSpc>
                  <a:spcPct val="100000"/>
                </a:lnSpc>
                <a:buFont typeface="Arial"/>
                <a:buAutoNum type="arabicPeriod" startAt="10"/>
                <a:tabLst>
                  <a:tab pos="304800" algn="l"/>
                </a:tabLst>
              </a:pPr>
              <a:r>
                <a:rPr sz="950" i="1" spc="20" dirty="0">
                  <a:latin typeface="Arial"/>
                  <a:cs typeface="Arial"/>
                </a:rPr>
                <a:t>Roger </a:t>
              </a:r>
              <a:r>
                <a:rPr sz="950" i="1" spc="15" dirty="0">
                  <a:latin typeface="Arial"/>
                  <a:cs typeface="Arial"/>
                </a:rPr>
                <a:t>Miller – </a:t>
              </a:r>
              <a:r>
                <a:rPr sz="950" i="1" spc="20" dirty="0">
                  <a:latin typeface="Arial"/>
                  <a:cs typeface="Arial"/>
                </a:rPr>
                <a:t>King </a:t>
              </a:r>
              <a:r>
                <a:rPr sz="950" i="1" spc="15" dirty="0">
                  <a:latin typeface="Arial"/>
                  <a:cs typeface="Arial"/>
                </a:rPr>
                <a:t>of the Buffalo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2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2017</a:t>
              </a:r>
              <a:endParaRPr sz="950" dirty="0">
                <a:latin typeface="Arial"/>
                <a:cs typeface="Arial"/>
              </a:endParaRPr>
            </a:p>
            <a:p>
              <a:pPr marL="304800" marR="274320">
                <a:lnSpc>
                  <a:spcPct val="101099"/>
                </a:lnSpc>
              </a:pPr>
              <a:r>
                <a:rPr sz="950" spc="15" dirty="0">
                  <a:latin typeface="Arial"/>
                  <a:cs typeface="Arial"/>
                </a:rPr>
                <a:t>graphite </a:t>
              </a:r>
              <a:r>
                <a:rPr sz="950" spc="20" dirty="0">
                  <a:latin typeface="Arial"/>
                  <a:cs typeface="Arial"/>
                </a:rPr>
                <a:t>on prepared board, </a:t>
              </a:r>
              <a:r>
                <a:rPr sz="950" spc="15" dirty="0">
                  <a:latin typeface="Arial"/>
                  <a:cs typeface="Arial"/>
                </a:rPr>
                <a:t>ratchet straps, fixative  8’ </a:t>
              </a:r>
              <a:r>
                <a:rPr sz="950" spc="20" dirty="0">
                  <a:latin typeface="Arial"/>
                  <a:cs typeface="Arial"/>
                </a:rPr>
                <a:t>diameter </a:t>
              </a:r>
              <a:r>
                <a:rPr sz="950" spc="15" dirty="0">
                  <a:latin typeface="Arial"/>
                  <a:cs typeface="Arial"/>
                </a:rPr>
                <a:t>x 4”</a:t>
              </a:r>
              <a:r>
                <a:rPr sz="950" spc="5" dirty="0">
                  <a:latin typeface="Arial"/>
                  <a:cs typeface="Arial"/>
                </a:rPr>
                <a:t> </a:t>
              </a:r>
              <a:r>
                <a:rPr sz="950" spc="15" dirty="0">
                  <a:latin typeface="Arial"/>
                  <a:cs typeface="Arial"/>
                </a:rPr>
                <a:t>thick</a:t>
              </a:r>
              <a:endParaRPr sz="95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950" dirty="0">
                <a:latin typeface="Times New Roman"/>
                <a:cs typeface="Times New Roman"/>
              </a:endParaRPr>
            </a:p>
            <a:p>
              <a:pPr marL="304800" marR="5080" indent="-292100">
                <a:lnSpc>
                  <a:spcPct val="101099"/>
                </a:lnSpc>
                <a:buFont typeface="Arial"/>
                <a:buAutoNum type="arabicPeriod" startAt="11"/>
                <a:tabLst>
                  <a:tab pos="304800" algn="l"/>
                </a:tabLst>
              </a:pPr>
              <a:r>
                <a:rPr sz="950" i="1" spc="25" dirty="0">
                  <a:latin typeface="Arial"/>
                  <a:cs typeface="Arial"/>
                </a:rPr>
                <a:t>You </a:t>
              </a:r>
              <a:r>
                <a:rPr sz="950" i="1" spc="15" dirty="0">
                  <a:latin typeface="Arial"/>
                  <a:cs typeface="Arial"/>
                </a:rPr>
                <a:t>sing, </a:t>
              </a:r>
              <a:r>
                <a:rPr sz="950" i="1" spc="5" dirty="0">
                  <a:latin typeface="Arial"/>
                  <a:cs typeface="Arial"/>
                </a:rPr>
                <a:t>I </a:t>
              </a:r>
              <a:r>
                <a:rPr sz="950" i="1" spc="20" dirty="0">
                  <a:latin typeface="Arial"/>
                  <a:cs typeface="Arial"/>
                </a:rPr>
                <a:t>dance </a:t>
              </a:r>
              <a:r>
                <a:rPr sz="950" i="1" spc="15" dirty="0">
                  <a:latin typeface="Arial"/>
                  <a:cs typeface="Arial"/>
                </a:rPr>
                <a:t>(Iteration </a:t>
              </a:r>
              <a:r>
                <a:rPr sz="950" i="1" spc="20" dirty="0">
                  <a:latin typeface="Arial"/>
                  <a:cs typeface="Arial"/>
                </a:rPr>
                <a:t>#1 </a:t>
              </a:r>
              <a:r>
                <a:rPr sz="950" i="1" spc="10" dirty="0">
                  <a:latin typeface="Arial"/>
                  <a:cs typeface="Arial"/>
                </a:rPr>
                <a:t>- </a:t>
              </a:r>
              <a:r>
                <a:rPr sz="950" i="1" spc="20" dirty="0">
                  <a:latin typeface="Arial"/>
                  <a:cs typeface="Arial"/>
                </a:rPr>
                <a:t>Happy </a:t>
              </a:r>
              <a:r>
                <a:rPr sz="950" i="1" spc="15" dirty="0">
                  <a:latin typeface="Arial"/>
                  <a:cs typeface="Arial"/>
                </a:rPr>
                <a:t>Birthday)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2016  Video Documentation </a:t>
              </a:r>
              <a:r>
                <a:rPr sz="950" spc="15" dirty="0">
                  <a:latin typeface="Arial"/>
                  <a:cs typeface="Arial"/>
                </a:rPr>
                <a:t>(Link) </a:t>
              </a:r>
              <a:r>
                <a:rPr sz="950" u="sng" spc="1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</a:rPr>
                <a:t> </a:t>
              </a:r>
              <a:r>
                <a:rPr sz="950" u="sng" spc="1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  <a:hlinkClick r:id="rId4"/>
                </a:rPr>
                <a:t>https://player.vimeo.com/video/198782932</a:t>
              </a:r>
              <a:endParaRPr sz="95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0"/>
                </a:spcBef>
                <a:buFont typeface="Arial"/>
                <a:buAutoNum type="arabicPeriod" startAt="11"/>
              </a:pPr>
              <a:endParaRPr sz="1000" dirty="0">
                <a:latin typeface="Times New Roman"/>
                <a:cs typeface="Times New Roman"/>
              </a:endParaRPr>
            </a:p>
            <a:p>
              <a:pPr marL="304800" indent="-292100">
                <a:lnSpc>
                  <a:spcPct val="100000"/>
                </a:lnSpc>
                <a:spcBef>
                  <a:spcPts val="5"/>
                </a:spcBef>
                <a:buFont typeface="Arial"/>
                <a:buAutoNum type="arabicPeriod" startAt="11"/>
                <a:tabLst>
                  <a:tab pos="304800" algn="l"/>
                </a:tabLst>
              </a:pPr>
              <a:r>
                <a:rPr sz="950" i="1" spc="20" dirty="0">
                  <a:latin typeface="Arial"/>
                  <a:cs typeface="Arial"/>
                </a:rPr>
                <a:t>A </a:t>
              </a:r>
              <a:r>
                <a:rPr sz="950" i="1" spc="15" dirty="0">
                  <a:latin typeface="Arial"/>
                  <a:cs typeface="Arial"/>
                </a:rPr>
                <a:t>restraint of </a:t>
              </a:r>
              <a:r>
                <a:rPr sz="950" i="1" spc="20" dirty="0">
                  <a:latin typeface="Arial"/>
                  <a:cs typeface="Arial"/>
                </a:rPr>
                <a:t>process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2015</a:t>
              </a:r>
              <a:endParaRPr sz="950" dirty="0">
                <a:latin typeface="Arial"/>
                <a:cs typeface="Arial"/>
              </a:endParaRPr>
            </a:p>
            <a:p>
              <a:pPr marL="304800" marR="415290">
                <a:lnSpc>
                  <a:spcPct val="101099"/>
                </a:lnSpc>
              </a:pPr>
              <a:r>
                <a:rPr sz="950" spc="20" dirty="0">
                  <a:latin typeface="Arial"/>
                  <a:cs typeface="Arial"/>
                </a:rPr>
                <a:t>hand woven cargo </a:t>
              </a:r>
              <a:r>
                <a:rPr sz="950" spc="15" dirty="0">
                  <a:latin typeface="Arial"/>
                  <a:cs typeface="Arial"/>
                </a:rPr>
                <a:t>net, </a:t>
              </a:r>
              <a:r>
                <a:rPr sz="950" spc="20" dirty="0">
                  <a:latin typeface="Arial"/>
                  <a:cs typeface="Arial"/>
                </a:rPr>
                <a:t>hardware, </a:t>
              </a:r>
              <a:r>
                <a:rPr sz="950" spc="15" dirty="0">
                  <a:latin typeface="Arial"/>
                  <a:cs typeface="Arial"/>
                </a:rPr>
                <a:t>1,000lbs </a:t>
              </a:r>
              <a:r>
                <a:rPr sz="950" spc="20" dirty="0">
                  <a:latin typeface="Arial"/>
                  <a:cs typeface="Arial"/>
                </a:rPr>
                <a:t>coke  </a:t>
              </a:r>
              <a:r>
                <a:rPr sz="950" spc="15" dirty="0">
                  <a:latin typeface="Arial"/>
                  <a:cs typeface="Arial"/>
                </a:rPr>
                <a:t>4’ x 8’ x 1’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158665" y="659181"/>
              <a:ext cx="3259454" cy="7607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04800" marR="5080" indent="-292100">
                <a:lnSpc>
                  <a:spcPct val="101099"/>
                </a:lnSpc>
                <a:spcBef>
                  <a:spcPts val="120"/>
                </a:spcBef>
              </a:pPr>
              <a:r>
                <a:rPr sz="950" spc="15" dirty="0">
                  <a:latin typeface="Arial"/>
                  <a:cs typeface="Arial"/>
                </a:rPr>
                <a:t>13. </a:t>
              </a:r>
              <a:r>
                <a:rPr sz="950" i="1" spc="20" dirty="0">
                  <a:latin typeface="Arial"/>
                  <a:cs typeface="Arial"/>
                </a:rPr>
                <a:t>Morse </a:t>
              </a:r>
              <a:r>
                <a:rPr sz="950" i="1" spc="10" dirty="0">
                  <a:latin typeface="Arial"/>
                  <a:cs typeface="Arial"/>
                </a:rPr>
                <a:t>lights </a:t>
              </a:r>
              <a:r>
                <a:rPr sz="950" i="1" spc="15" dirty="0">
                  <a:latin typeface="Arial"/>
                  <a:cs typeface="Arial"/>
                </a:rPr>
                <a:t>or Apathetic </a:t>
              </a:r>
              <a:r>
                <a:rPr sz="950" i="1" spc="20" dirty="0">
                  <a:latin typeface="Arial"/>
                  <a:cs typeface="Arial"/>
                </a:rPr>
                <a:t>apology </a:t>
              </a:r>
              <a:r>
                <a:rPr sz="950" i="1" spc="15" dirty="0">
                  <a:latin typeface="Arial"/>
                  <a:cs typeface="Arial"/>
                </a:rPr>
                <a:t>or </a:t>
              </a:r>
              <a:r>
                <a:rPr sz="950" i="1" spc="25" dirty="0">
                  <a:latin typeface="Arial"/>
                  <a:cs typeface="Arial"/>
                </a:rPr>
                <a:t>Who </a:t>
              </a:r>
              <a:r>
                <a:rPr sz="950" i="1" spc="15" dirty="0">
                  <a:latin typeface="Arial"/>
                  <a:cs typeface="Arial"/>
                </a:rPr>
                <a:t>could care  less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1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2014</a:t>
              </a:r>
              <a:endParaRPr sz="950">
                <a:latin typeface="Arial"/>
                <a:cs typeface="Arial"/>
              </a:endParaRPr>
            </a:p>
            <a:p>
              <a:pPr marL="304800" marR="131445">
                <a:lnSpc>
                  <a:spcPct val="101099"/>
                </a:lnSpc>
              </a:pPr>
              <a:r>
                <a:rPr sz="950" spc="10" dirty="0">
                  <a:latin typeface="Arial"/>
                  <a:cs typeface="Arial"/>
                </a:rPr>
                <a:t>clip </a:t>
              </a:r>
              <a:r>
                <a:rPr sz="950" spc="20" dirty="0">
                  <a:latin typeface="Arial"/>
                  <a:cs typeface="Arial"/>
                </a:rPr>
                <a:t>lamps, </a:t>
              </a:r>
              <a:r>
                <a:rPr sz="950" spc="15" dirty="0">
                  <a:latin typeface="Arial"/>
                  <a:cs typeface="Arial"/>
                </a:rPr>
                <a:t>springs, wire, false walls, </a:t>
              </a:r>
              <a:r>
                <a:rPr sz="950" spc="20" dirty="0">
                  <a:latin typeface="Arial"/>
                  <a:cs typeface="Arial"/>
                </a:rPr>
                <a:t>Arduino Uno,  Sainsmart mechanical </a:t>
              </a:r>
              <a:r>
                <a:rPr sz="950" spc="15" dirty="0">
                  <a:latin typeface="Arial"/>
                  <a:cs typeface="Arial"/>
                </a:rPr>
                <a:t>switches, </a:t>
              </a:r>
              <a:r>
                <a:rPr sz="950" spc="20" dirty="0">
                  <a:latin typeface="Arial"/>
                  <a:cs typeface="Arial"/>
                </a:rPr>
                <a:t>custom program  Dimensions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4158665" y="1537005"/>
              <a:ext cx="3260090" cy="61150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04800" marR="5080" indent="-292100">
                <a:lnSpc>
                  <a:spcPct val="101099"/>
                </a:lnSpc>
                <a:spcBef>
                  <a:spcPts val="120"/>
                </a:spcBef>
              </a:pPr>
              <a:r>
                <a:rPr sz="950" spc="15" dirty="0">
                  <a:latin typeface="Arial"/>
                  <a:cs typeface="Arial"/>
                </a:rPr>
                <a:t>14. </a:t>
              </a:r>
              <a:r>
                <a:rPr sz="950" i="1" spc="20" dirty="0">
                  <a:latin typeface="Arial"/>
                  <a:cs typeface="Arial"/>
                </a:rPr>
                <a:t>Morse </a:t>
              </a:r>
              <a:r>
                <a:rPr sz="950" i="1" spc="10" dirty="0">
                  <a:latin typeface="Arial"/>
                  <a:cs typeface="Arial"/>
                </a:rPr>
                <a:t>lights </a:t>
              </a:r>
              <a:r>
                <a:rPr sz="950" i="1" spc="15" dirty="0">
                  <a:latin typeface="Arial"/>
                  <a:cs typeface="Arial"/>
                </a:rPr>
                <a:t>or Apathetic </a:t>
              </a:r>
              <a:r>
                <a:rPr sz="950" i="1" spc="20" dirty="0">
                  <a:latin typeface="Arial"/>
                  <a:cs typeface="Arial"/>
                </a:rPr>
                <a:t>apology </a:t>
              </a:r>
              <a:r>
                <a:rPr sz="950" i="1" spc="15" dirty="0">
                  <a:latin typeface="Arial"/>
                  <a:cs typeface="Arial"/>
                </a:rPr>
                <a:t>or </a:t>
              </a:r>
              <a:r>
                <a:rPr sz="950" i="1" spc="25" dirty="0">
                  <a:latin typeface="Arial"/>
                  <a:cs typeface="Arial"/>
                </a:rPr>
                <a:t>Who </a:t>
              </a:r>
              <a:r>
                <a:rPr sz="950" i="1" spc="15" dirty="0">
                  <a:latin typeface="Arial"/>
                  <a:cs typeface="Arial"/>
                </a:rPr>
                <a:t>could </a:t>
              </a:r>
              <a:r>
                <a:rPr sz="950" i="1" spc="20" dirty="0">
                  <a:latin typeface="Arial"/>
                  <a:cs typeface="Arial"/>
                </a:rPr>
                <a:t>care  </a:t>
              </a:r>
              <a:r>
                <a:rPr sz="950" i="1" spc="15" dirty="0">
                  <a:latin typeface="Arial"/>
                  <a:cs typeface="Arial"/>
                </a:rPr>
                <a:t>less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1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2014</a:t>
              </a:r>
              <a:endParaRPr sz="950" dirty="0">
                <a:latin typeface="Arial"/>
                <a:cs typeface="Arial"/>
              </a:endParaRPr>
            </a:p>
            <a:p>
              <a:pPr marL="304800" marR="560705">
                <a:lnSpc>
                  <a:spcPts val="1150"/>
                </a:lnSpc>
                <a:spcBef>
                  <a:spcPts val="20"/>
                </a:spcBef>
              </a:pPr>
              <a:r>
                <a:rPr sz="950" spc="20" dirty="0">
                  <a:latin typeface="Arial"/>
                  <a:cs typeface="Arial"/>
                </a:rPr>
                <a:t>Video Documentation </a:t>
              </a:r>
              <a:r>
                <a:rPr sz="950" spc="15" dirty="0">
                  <a:latin typeface="Arial"/>
                  <a:cs typeface="Arial"/>
                </a:rPr>
                <a:t>(Link)  </a:t>
              </a:r>
              <a:r>
                <a:rPr sz="950" u="sng" spc="1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  <a:hlinkClick r:id="rId5"/>
                </a:rPr>
                <a:t>https://player.vimeo.com/video/248992265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158665" y="2265476"/>
              <a:ext cx="1468755" cy="46799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04800" marR="5080" indent="-292100">
                <a:lnSpc>
                  <a:spcPct val="101099"/>
                </a:lnSpc>
                <a:spcBef>
                  <a:spcPts val="120"/>
                </a:spcBef>
              </a:pPr>
              <a:r>
                <a:rPr sz="950" spc="15" dirty="0">
                  <a:latin typeface="Arial"/>
                  <a:cs typeface="Arial"/>
                </a:rPr>
                <a:t>15. </a:t>
              </a:r>
              <a:r>
                <a:rPr sz="950" i="1" spc="25" dirty="0">
                  <a:latin typeface="Arial"/>
                  <a:cs typeface="Arial"/>
                </a:rPr>
                <a:t>Dream Home </a:t>
              </a:r>
              <a:r>
                <a:rPr sz="950" spc="10" dirty="0">
                  <a:latin typeface="Arial"/>
                  <a:cs typeface="Arial"/>
                </a:rPr>
                <a:t>- </a:t>
              </a:r>
              <a:r>
                <a:rPr sz="950" spc="20" dirty="0">
                  <a:latin typeface="Arial"/>
                  <a:cs typeface="Arial"/>
                </a:rPr>
                <a:t>2016  </a:t>
              </a:r>
              <a:r>
                <a:rPr sz="950" spc="15" dirty="0">
                  <a:latin typeface="Arial"/>
                  <a:cs typeface="Arial"/>
                </a:rPr>
                <a:t>painted steel</a:t>
              </a:r>
              <a:endParaRPr sz="950">
                <a:latin typeface="Arial"/>
                <a:cs typeface="Arial"/>
              </a:endParaRPr>
            </a:p>
            <a:p>
              <a:pPr marL="304800">
                <a:lnSpc>
                  <a:spcPct val="100000"/>
                </a:lnSpc>
                <a:spcBef>
                  <a:spcPts val="10"/>
                </a:spcBef>
              </a:pPr>
              <a:r>
                <a:rPr sz="950" spc="15" dirty="0">
                  <a:latin typeface="Arial"/>
                  <a:cs typeface="Arial"/>
                </a:rPr>
                <a:t>76” x 53” x</a:t>
              </a:r>
              <a:r>
                <a:rPr sz="950" spc="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30”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158665" y="2850693"/>
              <a:ext cx="2828925" cy="4679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50" spc="15" dirty="0">
                  <a:latin typeface="Arial"/>
                  <a:cs typeface="Arial"/>
                </a:rPr>
                <a:t>16. </a:t>
              </a:r>
              <a:r>
                <a:rPr sz="950" i="1" spc="20" dirty="0">
                  <a:latin typeface="Arial"/>
                  <a:cs typeface="Arial"/>
                </a:rPr>
                <a:t>Blankscape </a:t>
              </a:r>
              <a:r>
                <a:rPr sz="950" i="1" spc="15" dirty="0">
                  <a:latin typeface="Arial"/>
                  <a:cs typeface="Arial"/>
                </a:rPr>
                <a:t>(iteration #1)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90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2015</a:t>
              </a:r>
              <a:endParaRPr sz="950">
                <a:latin typeface="Arial"/>
                <a:cs typeface="Arial"/>
              </a:endParaRPr>
            </a:p>
            <a:p>
              <a:pPr marL="304800" marR="5080">
                <a:lnSpc>
                  <a:spcPct val="101099"/>
                </a:lnSpc>
              </a:pPr>
              <a:r>
                <a:rPr sz="950" spc="20" dirty="0">
                  <a:latin typeface="Arial"/>
                  <a:cs typeface="Arial"/>
                </a:rPr>
                <a:t>mdf, </a:t>
              </a:r>
              <a:r>
                <a:rPr sz="950" spc="15" dirty="0">
                  <a:latin typeface="Arial"/>
                  <a:cs typeface="Arial"/>
                </a:rPr>
                <a:t>low </a:t>
              </a:r>
              <a:r>
                <a:rPr sz="950" spc="10" dirty="0">
                  <a:latin typeface="Arial"/>
                  <a:cs typeface="Arial"/>
                </a:rPr>
                <a:t>fire slip </a:t>
              </a:r>
              <a:r>
                <a:rPr sz="950" spc="15" dirty="0">
                  <a:latin typeface="Arial"/>
                  <a:cs typeface="Arial"/>
                </a:rPr>
                <a:t>cast ceramic, poplar </a:t>
              </a:r>
              <a:r>
                <a:rPr sz="950" spc="20" dirty="0">
                  <a:latin typeface="Arial"/>
                  <a:cs typeface="Arial"/>
                </a:rPr>
                <a:t>dowels  Dimenstions</a:t>
              </a:r>
              <a:r>
                <a:rPr sz="950" spc="15" dirty="0">
                  <a:latin typeface="Arial"/>
                  <a:cs typeface="Arial"/>
                </a:rPr>
                <a:t> Variable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158665" y="3432861"/>
              <a:ext cx="2704465" cy="46799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950" spc="15" dirty="0">
                  <a:latin typeface="Arial"/>
                  <a:cs typeface="Arial"/>
                </a:rPr>
                <a:t>17. </a:t>
              </a:r>
              <a:r>
                <a:rPr sz="950" i="1" spc="20" dirty="0">
                  <a:latin typeface="Arial"/>
                  <a:cs typeface="Arial"/>
                </a:rPr>
                <a:t>Collapse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80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2015</a:t>
              </a:r>
              <a:endParaRPr sz="950" dirty="0">
                <a:latin typeface="Arial"/>
                <a:cs typeface="Arial"/>
              </a:endParaRPr>
            </a:p>
            <a:p>
              <a:pPr marL="304800" marR="5080">
                <a:lnSpc>
                  <a:spcPct val="101099"/>
                </a:lnSpc>
              </a:pPr>
              <a:r>
                <a:rPr sz="950" spc="20" dirty="0">
                  <a:latin typeface="Arial"/>
                  <a:cs typeface="Arial"/>
                </a:rPr>
                <a:t>Video Documentation </a:t>
              </a:r>
              <a:r>
                <a:rPr sz="950" spc="15" dirty="0">
                  <a:latin typeface="Arial"/>
                  <a:cs typeface="Arial"/>
                </a:rPr>
                <a:t>(Link)  </a:t>
              </a:r>
              <a:r>
                <a:rPr sz="950" u="sng" spc="1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Arial"/>
                  <a:cs typeface="Arial"/>
                  <a:hlinkClick r:id="rId6"/>
                </a:rPr>
                <a:t>https://player.vimeo.com/video/248991156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158665" y="4018076"/>
              <a:ext cx="2320925" cy="46799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50" spc="15" dirty="0">
                  <a:latin typeface="Arial"/>
                  <a:cs typeface="Arial"/>
                </a:rPr>
                <a:t>18. </a:t>
              </a:r>
              <a:r>
                <a:rPr sz="950" i="1" spc="15" dirty="0">
                  <a:latin typeface="Arial"/>
                  <a:cs typeface="Arial"/>
                </a:rPr>
                <a:t>Control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8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2016</a:t>
              </a:r>
              <a:endParaRPr sz="950">
                <a:latin typeface="Arial"/>
                <a:cs typeface="Arial"/>
              </a:endParaRPr>
            </a:p>
            <a:p>
              <a:pPr marL="304800" marR="5080">
                <a:lnSpc>
                  <a:spcPct val="101099"/>
                </a:lnSpc>
              </a:pPr>
              <a:r>
                <a:rPr sz="950" spc="15" dirty="0">
                  <a:latin typeface="Arial"/>
                  <a:cs typeface="Arial"/>
                </a:rPr>
                <a:t>cast Iron, </a:t>
              </a:r>
              <a:r>
                <a:rPr sz="950" spc="20" dirty="0">
                  <a:latin typeface="Arial"/>
                  <a:cs typeface="Arial"/>
                </a:rPr>
                <a:t>found </a:t>
              </a:r>
              <a:r>
                <a:rPr sz="950" spc="15" dirty="0">
                  <a:latin typeface="Arial"/>
                  <a:cs typeface="Arial"/>
                </a:rPr>
                <a:t>log, rope, </a:t>
              </a:r>
              <a:r>
                <a:rPr sz="950" spc="20" dirty="0">
                  <a:latin typeface="Arial"/>
                  <a:cs typeface="Arial"/>
                </a:rPr>
                <a:t>hardware  </a:t>
              </a:r>
              <a:r>
                <a:rPr sz="950" spc="15" dirty="0">
                  <a:latin typeface="Arial"/>
                  <a:cs typeface="Arial"/>
                </a:rPr>
                <a:t>9’2” x 11’8” x 10”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158665" y="4603292"/>
              <a:ext cx="2985135" cy="46799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50" spc="15" dirty="0">
                  <a:latin typeface="Arial"/>
                  <a:cs typeface="Arial"/>
                </a:rPr>
                <a:t>19. </a:t>
              </a:r>
              <a:r>
                <a:rPr sz="950" i="1" spc="25" dirty="0">
                  <a:latin typeface="Arial"/>
                  <a:cs typeface="Arial"/>
                </a:rPr>
                <a:t>Swoosh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75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2012</a:t>
              </a:r>
              <a:endParaRPr sz="950" dirty="0">
                <a:latin typeface="Arial"/>
                <a:cs typeface="Arial"/>
              </a:endParaRPr>
            </a:p>
            <a:p>
              <a:pPr marL="304800" marR="5080">
                <a:lnSpc>
                  <a:spcPct val="101099"/>
                </a:lnSpc>
              </a:pPr>
              <a:r>
                <a:rPr sz="950" spc="15" dirty="0">
                  <a:latin typeface="Arial"/>
                  <a:cs typeface="Arial"/>
                </a:rPr>
                <a:t>cast </a:t>
              </a:r>
              <a:r>
                <a:rPr sz="950" spc="20" dirty="0">
                  <a:latin typeface="Arial"/>
                  <a:cs typeface="Arial"/>
                </a:rPr>
                <a:t>aluminum, </a:t>
              </a:r>
              <a:r>
                <a:rPr sz="950" spc="15" dirty="0">
                  <a:latin typeface="Arial"/>
                  <a:cs typeface="Arial"/>
                </a:rPr>
                <a:t>white oak, </a:t>
              </a:r>
              <a:r>
                <a:rPr sz="950" spc="20" dirty="0">
                  <a:latin typeface="Arial"/>
                  <a:cs typeface="Arial"/>
                </a:rPr>
                <a:t>hardware, </a:t>
              </a:r>
              <a:r>
                <a:rPr sz="950" spc="15" dirty="0">
                  <a:latin typeface="Arial"/>
                  <a:cs typeface="Arial"/>
                </a:rPr>
                <a:t>oiled steel  53” x 38” x</a:t>
              </a:r>
              <a:r>
                <a:rPr sz="950" spc="20" dirty="0">
                  <a:latin typeface="Arial"/>
                  <a:cs typeface="Arial"/>
                </a:rPr>
                <a:t> </a:t>
              </a:r>
              <a:r>
                <a:rPr sz="950" spc="15" dirty="0">
                  <a:latin typeface="Arial"/>
                  <a:cs typeface="Arial"/>
                </a:rPr>
                <a:t>33”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158665" y="5185461"/>
              <a:ext cx="2244725" cy="46799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50" spc="15" dirty="0">
                  <a:latin typeface="Arial"/>
                  <a:cs typeface="Arial"/>
                </a:rPr>
                <a:t>20. </a:t>
              </a:r>
              <a:r>
                <a:rPr sz="950" i="1" spc="20" dirty="0">
                  <a:latin typeface="Arial"/>
                  <a:cs typeface="Arial"/>
                </a:rPr>
                <a:t>Burst </a:t>
              </a:r>
              <a:r>
                <a:rPr sz="950" spc="10" dirty="0">
                  <a:latin typeface="Arial"/>
                  <a:cs typeface="Arial"/>
                </a:rPr>
                <a:t>-</a:t>
              </a:r>
              <a:r>
                <a:rPr sz="950" spc="70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2015/16</a:t>
              </a:r>
              <a:endParaRPr sz="950" dirty="0">
                <a:latin typeface="Arial"/>
                <a:cs typeface="Arial"/>
              </a:endParaRPr>
            </a:p>
            <a:p>
              <a:pPr marL="304800" marR="5080">
                <a:lnSpc>
                  <a:spcPct val="101099"/>
                </a:lnSpc>
              </a:pPr>
              <a:r>
                <a:rPr sz="950" spc="20" dirty="0">
                  <a:latin typeface="Arial"/>
                  <a:cs typeface="Arial"/>
                </a:rPr>
                <a:t>cardboard, </a:t>
              </a:r>
              <a:r>
                <a:rPr sz="950" spc="15" dirty="0">
                  <a:latin typeface="Arial"/>
                  <a:cs typeface="Arial"/>
                </a:rPr>
                <a:t>hot glue, </a:t>
              </a:r>
              <a:r>
                <a:rPr sz="950" spc="20" dirty="0">
                  <a:latin typeface="Arial"/>
                  <a:cs typeface="Arial"/>
                </a:rPr>
                <a:t>monofilament  </a:t>
              </a:r>
              <a:r>
                <a:rPr sz="950" spc="15" dirty="0">
                  <a:latin typeface="Arial"/>
                  <a:cs typeface="Arial"/>
                </a:rPr>
                <a:t>16’ x 25’</a:t>
              </a:r>
              <a:r>
                <a:rPr sz="950" spc="10" dirty="0">
                  <a:latin typeface="Arial"/>
                  <a:cs typeface="Arial"/>
                </a:rPr>
                <a:t> </a:t>
              </a:r>
              <a:r>
                <a:rPr sz="950" spc="20" dirty="0">
                  <a:latin typeface="Arial"/>
                  <a:cs typeface="Arial"/>
                </a:rPr>
                <a:t>diameter</a:t>
              </a:r>
              <a:endParaRPr sz="95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51158"/>
            <a:ext cx="10058400" cy="575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981" y="1143000"/>
            <a:ext cx="7944439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0103" y="2565400"/>
            <a:ext cx="33381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Link to Video Documentation “You sing, I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dance”: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Please </a:t>
            </a:r>
            <a:r>
              <a:rPr sz="1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Click The Image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1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Video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>
            <a:hlinkClick r:id="rId2"/>
          </p:cNvPr>
          <p:cNvSpPr/>
          <p:nvPr/>
        </p:nvSpPr>
        <p:spPr>
          <a:xfrm>
            <a:off x="2294255" y="3318828"/>
            <a:ext cx="5469890" cy="3420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" y="1421556"/>
            <a:ext cx="10052316" cy="7215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1655"/>
            <a:ext cx="10058400" cy="3595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113" y="2391410"/>
            <a:ext cx="5464175" cy="7327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370"/>
              </a:lnSpc>
              <a:spcBef>
                <a:spcPts val="200"/>
              </a:spcBef>
            </a:pPr>
            <a:r>
              <a:rPr sz="1200" dirty="0">
                <a:latin typeface="Arial"/>
                <a:cs typeface="Arial"/>
              </a:rPr>
              <a:t>Link to Video Documentation “Morse </a:t>
            </a:r>
            <a:r>
              <a:rPr sz="1200" spc="-5" dirty="0">
                <a:latin typeface="Arial"/>
                <a:cs typeface="Arial"/>
              </a:rPr>
              <a:t>lights” 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“Apathetic </a:t>
            </a:r>
            <a:r>
              <a:rPr sz="1200" dirty="0">
                <a:latin typeface="Arial"/>
                <a:cs typeface="Arial"/>
              </a:rPr>
              <a:t>apology” or “Who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could  care</a:t>
            </a:r>
            <a:r>
              <a:rPr sz="1200" spc="-5" dirty="0">
                <a:latin typeface="Arial"/>
                <a:cs typeface="Arial"/>
              </a:rPr>
              <a:t> less”: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u="sng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Please </a:t>
            </a:r>
            <a:r>
              <a:rPr sz="1200" b="1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Click The Image </a:t>
            </a:r>
            <a:r>
              <a:rPr sz="1200" b="1" u="sng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for Video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>
            <a:hlinkClick r:id="rId2"/>
          </p:cNvPr>
          <p:cNvSpPr/>
          <p:nvPr/>
        </p:nvSpPr>
        <p:spPr>
          <a:xfrm>
            <a:off x="2294255" y="3318872"/>
            <a:ext cx="5469890" cy="3420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2788" y="0"/>
            <a:ext cx="7412824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171" y="1143147"/>
            <a:ext cx="9624059" cy="7772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0" y="2514600"/>
            <a:ext cx="27533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Link to Video Documentation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“Collapse”: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Please </a:t>
            </a:r>
            <a:r>
              <a:rPr sz="1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Click The Image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1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Video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>
            <a:hlinkClick r:id="rId2"/>
          </p:cNvPr>
          <p:cNvSpPr/>
          <p:nvPr/>
        </p:nvSpPr>
        <p:spPr>
          <a:xfrm>
            <a:off x="2294255" y="3318828"/>
            <a:ext cx="5469890" cy="3420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3756"/>
            <a:ext cx="10058400" cy="665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5432" y="0"/>
            <a:ext cx="6967537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889933"/>
            <a:ext cx="7772400" cy="8278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7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300" y="0"/>
            <a:ext cx="75438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03" y="2641600"/>
            <a:ext cx="35413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Link to Video Documentation of ABSENT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Exhibition: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u="sng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Please </a:t>
            </a:r>
            <a:r>
              <a:rPr sz="1200" b="1" u="sng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Click The Image </a:t>
            </a:r>
            <a:r>
              <a:rPr sz="1200" b="1" u="sng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1200" b="1" u="sng" spc="-10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200" b="1" u="sng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  <a:hlinkClick r:id="rId2"/>
              </a:rPr>
              <a:t>Video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>
            <a:hlinkClick r:id="rId2"/>
          </p:cNvPr>
          <p:cNvSpPr/>
          <p:nvPr/>
        </p:nvSpPr>
        <p:spPr>
          <a:xfrm>
            <a:off x="2286001" y="3494405"/>
            <a:ext cx="5486399" cy="3069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7251" y="0"/>
            <a:ext cx="4583899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7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7813" y="2565400"/>
            <a:ext cx="442277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Link to Video Documentation “I do not leak, navigator; You </a:t>
            </a:r>
            <a:r>
              <a:rPr sz="1200" spc="-5" dirty="0">
                <a:latin typeface="Arial"/>
                <a:cs typeface="Arial"/>
              </a:rPr>
              <a:t>leak”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Please </a:t>
            </a:r>
            <a:r>
              <a:rPr sz="1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Click The Image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for Video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>
            <a:hlinkClick r:id="rId2"/>
          </p:cNvPr>
          <p:cNvSpPr/>
          <p:nvPr/>
        </p:nvSpPr>
        <p:spPr>
          <a:xfrm>
            <a:off x="2294255" y="3318828"/>
            <a:ext cx="5469890" cy="3420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4175" y="209004"/>
            <a:ext cx="7770050" cy="964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7300"/>
            <a:ext cx="10058400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689</Words>
  <Application>Microsoft Macintosh PowerPoint</Application>
  <PresentationFormat>Custom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Jordan Krutsch</cp:lastModifiedBy>
  <cp:revision>4</cp:revision>
  <dcterms:created xsi:type="dcterms:W3CDTF">2018-01-25T14:59:52Z</dcterms:created>
  <dcterms:modified xsi:type="dcterms:W3CDTF">2018-01-25T16:18:40Z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2018-01-25T00:00:00Z</vt:filetime>
  </property>
</Properties>
</file>